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65" r:id="rId4"/>
    <p:sldId id="259" r:id="rId5"/>
    <p:sldId id="266" r:id="rId6"/>
    <p:sldId id="285" r:id="rId7"/>
    <p:sldId id="286" r:id="rId8"/>
    <p:sldId id="287" r:id="rId9"/>
    <p:sldId id="288" r:id="rId10"/>
    <p:sldId id="289" r:id="rId11"/>
    <p:sldId id="290" r:id="rId12"/>
    <p:sldId id="267" r:id="rId13"/>
    <p:sldId id="274" r:id="rId14"/>
    <p:sldId id="275" r:id="rId15"/>
    <p:sldId id="276" r:id="rId16"/>
    <p:sldId id="277" r:id="rId17"/>
    <p:sldId id="291" r:id="rId18"/>
    <p:sldId id="292" r:id="rId19"/>
    <p:sldId id="293" r:id="rId20"/>
    <p:sldId id="294" r:id="rId21"/>
    <p:sldId id="295" r:id="rId22"/>
    <p:sldId id="278" r:id="rId23"/>
    <p:sldId id="296" r:id="rId24"/>
    <p:sldId id="279" r:id="rId25"/>
    <p:sldId id="280" r:id="rId26"/>
    <p:sldId id="281" r:id="rId27"/>
    <p:sldId id="282" r:id="rId28"/>
    <p:sldId id="284" r:id="rId29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70" d="100"/>
          <a:sy n="70" d="100"/>
        </p:scale>
        <p:origin x="1238" y="2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08026E2-C04F-FBF9-76FC-D7D215A835DA}"/>
              </a:ext>
            </a:extLst>
          </p:cNvPr>
          <p:cNvGrpSpPr/>
          <p:nvPr/>
        </p:nvGrpSpPr>
        <p:grpSpPr>
          <a:xfrm>
            <a:off x="3078174" y="1746501"/>
            <a:ext cx="9808028" cy="774343"/>
            <a:chOff x="-2895115" y="2056644"/>
            <a:chExt cx="13949195" cy="2591996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1BC69B4B-0B6C-64CB-1084-B3C627A39513}"/>
                </a:ext>
              </a:extLst>
            </p:cNvPr>
            <p:cNvSpPr/>
            <p:nvPr/>
          </p:nvSpPr>
          <p:spPr>
            <a:xfrm>
              <a:off x="-2895115" y="2861701"/>
              <a:ext cx="11054080" cy="1786939"/>
            </a:xfrm>
            <a:custGeom>
              <a:avLst/>
              <a:gdLst/>
              <a:ahLst/>
              <a:cxnLst/>
              <a:rect l="l" t="t" r="r" b="b"/>
              <a:pathLst>
                <a:path w="11054080" h="2213504">
                  <a:moveTo>
                    <a:pt x="0" y="0"/>
                  </a:moveTo>
                  <a:lnTo>
                    <a:pt x="11054080" y="0"/>
                  </a:lnTo>
                  <a:lnTo>
                    <a:pt x="11054080" y="2213504"/>
                  </a:lnTo>
                  <a:lnTo>
                    <a:pt x="0" y="221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A5504D3E-2D5E-65CF-D830-ADE6753B60ED}"/>
                </a:ext>
              </a:extLst>
            </p:cNvPr>
            <p:cNvSpPr txBox="1"/>
            <p:nvPr/>
          </p:nvSpPr>
          <p:spPr>
            <a:xfrm>
              <a:off x="0" y="2056644"/>
              <a:ext cx="11054080" cy="8050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s-CO" sz="4400" dirty="0"/>
                <a:t>Proyecto de Rendimiento Energético de Edificios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04026FDD-2F7E-6693-5658-DE9AF597F9A9}"/>
              </a:ext>
            </a:extLst>
          </p:cNvPr>
          <p:cNvSpPr txBox="1"/>
          <p:nvPr/>
        </p:nvSpPr>
        <p:spPr>
          <a:xfrm>
            <a:off x="5518841" y="3325781"/>
            <a:ext cx="622935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200" dirty="0" err="1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Presentado</a:t>
            </a:r>
            <a:r>
              <a:rPr lang="en-US" sz="3200" dirty="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200" dirty="0" err="1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por</a:t>
            </a:r>
            <a:r>
              <a:rPr lang="en-US" sz="3200" dirty="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  <a:p>
            <a:pPr algn="ctr">
              <a:lnSpc>
                <a:spcPts val="3839"/>
              </a:lnSpc>
            </a:pPr>
            <a:r>
              <a:rPr lang="en-US" sz="3200" dirty="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Julian Alberto Trujillo Bonilla</a:t>
            </a:r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BA299E-FE75-6040-A53E-59A167E0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980" y="1712950"/>
            <a:ext cx="3802813" cy="36612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AC614E-CDDF-6C06-6E1B-DA8A60D73420}"/>
              </a:ext>
            </a:extLst>
          </p:cNvPr>
          <p:cNvSpPr txBox="1"/>
          <p:nvPr/>
        </p:nvSpPr>
        <p:spPr>
          <a:xfrm>
            <a:off x="925286" y="5374234"/>
            <a:ext cx="82622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Y1 es la carga de calefacción necesaria para mantener la temperatura interior. </a:t>
            </a:r>
          </a:p>
          <a:p>
            <a:r>
              <a:rPr lang="es-MX" sz="2000" dirty="0"/>
              <a:t>La gráfica muestra si los edificios requieren poca o mucha energía para calentar. </a:t>
            </a:r>
          </a:p>
          <a:p>
            <a:r>
              <a:rPr lang="es-MX" sz="2000" dirty="0"/>
              <a:t>Es el principal objetivo para entender la eficiencia del edificio.</a:t>
            </a:r>
            <a:endParaRPr lang="es-CO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12A9D5-9F80-3F4B-B1C0-B36530FA8E6C}"/>
              </a:ext>
            </a:extLst>
          </p:cNvPr>
          <p:cNvSpPr txBox="1"/>
          <p:nvPr/>
        </p:nvSpPr>
        <p:spPr>
          <a:xfrm>
            <a:off x="925286" y="768409"/>
            <a:ext cx="9677400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279"/>
              </a:lnSpc>
            </a:pPr>
            <a:r>
              <a:rPr lang="es-CO" sz="4400" dirty="0"/>
              <a:t>Distribución Y1 Carga de calefacción</a:t>
            </a:r>
            <a:endParaRPr lang="en-US" sz="4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370173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3AA8AC-C3C2-2DB5-0347-FCDDA14AF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20" y="1725067"/>
            <a:ext cx="4008293" cy="37625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451496F-3075-53D5-A3E1-B1BD8AAD7A93}"/>
              </a:ext>
            </a:extLst>
          </p:cNvPr>
          <p:cNvSpPr txBox="1"/>
          <p:nvPr/>
        </p:nvSpPr>
        <p:spPr>
          <a:xfrm>
            <a:off x="1502227" y="5487568"/>
            <a:ext cx="72825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Y2 representa la carga energética de enfriamiento. </a:t>
            </a:r>
          </a:p>
          <a:p>
            <a:r>
              <a:rPr lang="es-MX" sz="2000" dirty="0"/>
              <a:t>Permite identificar qué tan costoso es mantener los edificios frescos. Su distribución ayuda a entender los extremos de consumo energético.</a:t>
            </a:r>
            <a:endParaRPr lang="es-CO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6096B7-952C-187F-C46C-C610894D818E}"/>
              </a:ext>
            </a:extLst>
          </p:cNvPr>
          <p:cNvSpPr txBox="1"/>
          <p:nvPr/>
        </p:nvSpPr>
        <p:spPr>
          <a:xfrm>
            <a:off x="1077686" y="825084"/>
            <a:ext cx="9590313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279"/>
              </a:lnSpc>
            </a:pPr>
            <a:r>
              <a:rPr lang="es-CO" sz="4400" dirty="0"/>
              <a:t>Distribución Y2 Carga de enfriamiento</a:t>
            </a:r>
            <a:endParaRPr lang="en-US" sz="4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173797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793" y="544954"/>
            <a:ext cx="9556863" cy="1209973"/>
            <a:chOff x="-1" y="-95250"/>
            <a:chExt cx="13591983" cy="1720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-95250"/>
              <a:ext cx="13591983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CO" sz="4400" dirty="0" err="1"/>
                <a:t>Boxplot</a:t>
              </a:r>
              <a:r>
                <a:rPr lang="es-CO" sz="4400" dirty="0"/>
                <a:t> X1 Compacidad relativa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43793" y="5461805"/>
            <a:ext cx="8058150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Muestra el rango típico de compacidad en los edificios.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Permite detectar formas estructurales poco comunes.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Valores extremos pueden indicar diseños muy compactos o muy extendidos.</a:t>
            </a:r>
            <a:endParaRPr lang="en-US" sz="2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9FF2244-A9A7-65DC-59BF-187C7361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05" y="1450202"/>
            <a:ext cx="6182265" cy="36528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CO" sz="4400" dirty="0" err="1"/>
                <a:t>Boxplot</a:t>
              </a:r>
              <a:r>
                <a:rPr lang="es-CO" sz="4400" dirty="0"/>
                <a:t> de X2 Área de superficie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38377" y="5223357"/>
            <a:ext cx="8058150" cy="111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 dirty="0"/>
          </a:p>
          <a:p>
            <a:pPr>
              <a:lnSpc>
                <a:spcPts val="2160"/>
              </a:lnSpc>
            </a:pPr>
            <a:r>
              <a:rPr lang="es-MX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Identifica variaciones fuertes en el tamaño de la superficie. </a:t>
            </a:r>
          </a:p>
          <a:p>
            <a:pPr>
              <a:lnSpc>
                <a:spcPts val="2160"/>
              </a:lnSpc>
            </a:pPr>
            <a:r>
              <a:rPr lang="es-MX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Los </a:t>
            </a:r>
            <a:r>
              <a:rPr lang="es-MX" sz="2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outliers</a:t>
            </a:r>
            <a:r>
              <a:rPr lang="es-MX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pueden representar edificios atípicamente grandes. </a:t>
            </a:r>
          </a:p>
          <a:p>
            <a:pPr>
              <a:lnSpc>
                <a:spcPts val="2160"/>
              </a:lnSpc>
            </a:pPr>
            <a:r>
              <a:rPr lang="es-MX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Útil para evaluar balance de superficies en la simulación.</a:t>
            </a:r>
            <a:endParaRPr lang="en-US" sz="2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719070-C1EE-3DE0-17BC-2B39E689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17" y="1140932"/>
            <a:ext cx="6728511" cy="38872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CO" sz="4400" dirty="0" err="1"/>
                <a:t>Boxplot</a:t>
              </a:r>
              <a:r>
                <a:rPr lang="es-CO" sz="4400" dirty="0"/>
                <a:t> de X3 Área de pared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33576" y="5460347"/>
            <a:ext cx="805815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Permite ubicar edificios con paredes extremadamente grandes o pequeñas.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Los valores fuera del rango pueden ser configuraciones extremas. Importante para detectar potenciales problemas térmicos.</a:t>
            </a:r>
            <a:endParaRPr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E5B1B97-5202-6D2C-98C2-8368DDED8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94" y="1207553"/>
            <a:ext cx="7009606" cy="40903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CO" sz="4400" dirty="0" err="1"/>
                <a:t>Boxplot</a:t>
              </a:r>
              <a:r>
                <a:rPr lang="es-CO" sz="4400" dirty="0"/>
                <a:t> de X4 Área de techo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42433" y="5256014"/>
            <a:ext cx="8058150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Analiza la dispersión en el tamaño de techos.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Techos extremadamente grandes pueden requerir más aislamiento. </a:t>
            </a:r>
            <a:r>
              <a:rPr lang="es-MX" sz="2000" dirty="0" err="1"/>
              <a:t>Outliers</a:t>
            </a:r>
            <a:r>
              <a:rPr lang="es-MX" sz="2000" dirty="0"/>
              <a:t> indican diseños no comunes dentro del </a:t>
            </a:r>
            <a:r>
              <a:rPr lang="es-MX" sz="2000" dirty="0" err="1"/>
              <a:t>dataset</a:t>
            </a:r>
            <a:r>
              <a:rPr lang="es-MX" sz="2000" dirty="0"/>
              <a:t>.</a:t>
            </a:r>
            <a:endParaRPr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71BDD95-2701-C0E4-3DC6-4E13181E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20" y="1077156"/>
            <a:ext cx="7405466" cy="42572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CO" sz="4400" dirty="0" err="1"/>
                <a:t>Boxplot</a:t>
              </a:r>
              <a:r>
                <a:rPr lang="es-CO" sz="4400" dirty="0"/>
                <a:t> de X5 Altura total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1033" y="5345530"/>
            <a:ext cx="8058150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Muestra qué tan variables son las alturas de los edificios.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La altura influye en el volumen interno y el consumo energético. </a:t>
            </a:r>
          </a:p>
          <a:p>
            <a:pPr>
              <a:lnSpc>
                <a:spcPts val="2160"/>
              </a:lnSpc>
            </a:pPr>
            <a:r>
              <a:rPr lang="es-MX" sz="2000" dirty="0" err="1"/>
              <a:t>Outliers</a:t>
            </a:r>
            <a:r>
              <a:rPr lang="es-MX" sz="2000" dirty="0"/>
              <a:t> pueden hacer que el modelo necesite ajustes.</a:t>
            </a:r>
            <a:endParaRPr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3921BC6-1FC4-CBA9-D037-FD7E42CB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79" y="1088572"/>
            <a:ext cx="6673119" cy="38053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73AD51-27D6-8FE1-4754-3682126E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1" y="1567544"/>
            <a:ext cx="6287826" cy="36759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06E5A1F-C1E2-8018-73D8-92C477A41710}"/>
              </a:ext>
            </a:extLst>
          </p:cNvPr>
          <p:cNvSpPr txBox="1"/>
          <p:nvPr/>
        </p:nvSpPr>
        <p:spPr>
          <a:xfrm>
            <a:off x="2155371" y="641771"/>
            <a:ext cx="105700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 err="1"/>
              <a:t>Boxplot</a:t>
            </a:r>
            <a:r>
              <a:rPr lang="es-MX" sz="4400" dirty="0"/>
              <a:t> de X6 </a:t>
            </a:r>
            <a:r>
              <a:rPr lang="es-CO" sz="4400" dirty="0"/>
              <a:t>Orientación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99790-EC1D-1FA6-7D77-AD585A44DA3A}"/>
              </a:ext>
            </a:extLst>
          </p:cNvPr>
          <p:cNvSpPr txBox="1"/>
          <p:nvPr/>
        </p:nvSpPr>
        <p:spPr>
          <a:xfrm>
            <a:off x="1143000" y="5290456"/>
            <a:ext cx="781594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X6 representa la orientación del edificio. 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El </a:t>
            </a:r>
            <a:r>
              <a:rPr lang="es-MX" sz="2000" dirty="0" err="1"/>
              <a:t>boxplot</a:t>
            </a:r>
            <a:r>
              <a:rPr lang="es-MX" sz="2000" dirty="0"/>
              <a:t> muestra una distribución equilibrada, sin valores atípicos.  Indica que todas las orientaciones fueron utilizadas de manera uniforme. </a:t>
            </a:r>
          </a:p>
        </p:txBody>
      </p:sp>
    </p:spTree>
    <p:extLst>
      <p:ext uri="{BB962C8B-B14F-4D97-AF65-F5344CB8AC3E}">
        <p14:creationId xmlns:p14="http://schemas.microsoft.com/office/powerpoint/2010/main" val="314906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C8AF06-4F10-A4E4-59DD-66804887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19" y="1742965"/>
            <a:ext cx="6858567" cy="38734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B397E4D-5EF8-C116-F24A-40A1F2E4AA14}"/>
              </a:ext>
            </a:extLst>
          </p:cNvPr>
          <p:cNvSpPr txBox="1"/>
          <p:nvPr/>
        </p:nvSpPr>
        <p:spPr>
          <a:xfrm>
            <a:off x="1186542" y="603945"/>
            <a:ext cx="90351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dirty="0" err="1"/>
              <a:t>Boxplot</a:t>
            </a:r>
            <a:r>
              <a:rPr lang="es-CO" sz="4400" dirty="0"/>
              <a:t> de X7 Área de acristalamiento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857236E-A044-C7ED-975D-B01DD3640AF0}"/>
              </a:ext>
            </a:extLst>
          </p:cNvPr>
          <p:cNvSpPr txBox="1"/>
          <p:nvPr/>
        </p:nvSpPr>
        <p:spPr>
          <a:xfrm>
            <a:off x="152400" y="5907807"/>
            <a:ext cx="965778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X7 representa el área de acristalamiento (cantidad de ventanas).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El </a:t>
            </a:r>
            <a:r>
              <a:rPr lang="es-MX" sz="2000" dirty="0" err="1"/>
              <a:t>boxplot</a:t>
            </a:r>
            <a:r>
              <a:rPr lang="es-MX" sz="2000" dirty="0"/>
              <a:t> muestra una distribución amplia, sin valores atípicos.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Indica que existen edificios con distintos niveles de acristalamiento, desde bajo hasta alto.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557630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D0620D-ABA4-3EDC-3908-F5E6138E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45" y="1581296"/>
            <a:ext cx="6360441" cy="36387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009A894-67FD-C506-5475-0DF8B08EED2B}"/>
              </a:ext>
            </a:extLst>
          </p:cNvPr>
          <p:cNvSpPr txBox="1"/>
          <p:nvPr/>
        </p:nvSpPr>
        <p:spPr>
          <a:xfrm>
            <a:off x="500743" y="933377"/>
            <a:ext cx="1112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 err="1"/>
              <a:t>Boxplot</a:t>
            </a:r>
            <a:r>
              <a:rPr lang="es-MX" sz="4400" dirty="0"/>
              <a:t> de X8 Distribución del acristalamiento</a:t>
            </a:r>
            <a:endParaRPr lang="es-CO" sz="4400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4A1D393-916F-40D7-C8B9-41CAB9E7D36D}"/>
              </a:ext>
            </a:extLst>
          </p:cNvPr>
          <p:cNvSpPr txBox="1"/>
          <p:nvPr/>
        </p:nvSpPr>
        <p:spPr>
          <a:xfrm>
            <a:off x="1349261" y="5285804"/>
            <a:ext cx="8058150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124" dirty="0"/>
              <a:t>Permite ver si ciertos patrones de distribución son extremos. Configuraciones inusuales pueden sesgar el modelo. </a:t>
            </a:r>
          </a:p>
          <a:p>
            <a:pPr>
              <a:lnSpc>
                <a:spcPts val="2160"/>
              </a:lnSpc>
            </a:pPr>
            <a:r>
              <a:rPr lang="es-MX" sz="2124" dirty="0"/>
              <a:t>Útil para verificar coherencia de la simulación.</a:t>
            </a:r>
            <a:endParaRPr sz="2124" dirty="0"/>
          </a:p>
        </p:txBody>
      </p:sp>
    </p:spTree>
    <p:extLst>
      <p:ext uri="{BB962C8B-B14F-4D97-AF65-F5344CB8AC3E}">
        <p14:creationId xmlns:p14="http://schemas.microsoft.com/office/powerpoint/2010/main" val="1889805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CO" sz="4400" dirty="0"/>
                <a:t>Distribución X1 Compacidad relativa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40404" y="5092728"/>
            <a:ext cx="8058150" cy="139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 sz="1800" dirty="0">
                <a:latin typeface="Arial" panose="020B0604020202020204" pitchFamily="34" charset="0"/>
              </a:rPr>
              <a:t>X1 representa la capacidad</a:t>
            </a:r>
            <a:r>
              <a:rPr lang="es-CO" altLang="es-CO" sz="1800" i="1" dirty="0">
                <a:latin typeface="Arial" panose="020B0604020202020204" pitchFamily="34" charset="0"/>
              </a:rPr>
              <a:t> </a:t>
            </a:r>
            <a:r>
              <a:rPr lang="es-CO" altLang="es-CO" sz="1800" dirty="0">
                <a:latin typeface="Arial" panose="020B0604020202020204" pitchFamily="34" charset="0"/>
              </a:rPr>
              <a:t>relativa del edificio.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 sz="1800" dirty="0">
                <a:latin typeface="Arial" panose="020B0604020202020204" pitchFamily="34" charset="0"/>
              </a:rPr>
              <a:t>La gráfica permite ver cómo se distribuyen las formas más compactas vs. menos compactas.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 sz="1800" dirty="0">
                <a:latin typeface="Arial" panose="020B0604020202020204" pitchFamily="34" charset="0"/>
              </a:rPr>
              <a:t>La compacidad influye directamente en la eficiencia térmica del edificio.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B005C1-144F-CCA8-955F-74298395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11" y="1152477"/>
            <a:ext cx="4173126" cy="41395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B9398C-34BF-6B1A-25FF-8B88D0B8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92" y="1299495"/>
            <a:ext cx="6191707" cy="358239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59E7CE8-90A1-D015-2F82-DBF3F38B3356}"/>
              </a:ext>
            </a:extLst>
          </p:cNvPr>
          <p:cNvSpPr txBox="1"/>
          <p:nvPr/>
        </p:nvSpPr>
        <p:spPr>
          <a:xfrm>
            <a:off x="1835037" y="696889"/>
            <a:ext cx="85235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 err="1"/>
              <a:t>Boxplot</a:t>
            </a:r>
            <a:r>
              <a:rPr lang="es-MX" sz="4400" dirty="0"/>
              <a:t> de Y1 Carga de calefacción</a:t>
            </a:r>
            <a:endParaRPr lang="es-CO" sz="4400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F1DA3F7-530C-805F-5568-2AB6A0010F27}"/>
              </a:ext>
            </a:extLst>
          </p:cNvPr>
          <p:cNvSpPr txBox="1"/>
          <p:nvPr/>
        </p:nvSpPr>
        <p:spPr>
          <a:xfrm>
            <a:off x="2067719" y="5484614"/>
            <a:ext cx="8058150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Mide la variabilidad en los consumos de calefacción.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Permite identificar edificios con demandas extraordinarias.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Útil para validar si se requieren transformaciones.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28509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2CCCCE-ADBE-D264-29B9-C7E3C590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13" y="1615732"/>
            <a:ext cx="6676801" cy="38208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2252242-CF27-75FE-5065-2EC712CDD059}"/>
              </a:ext>
            </a:extLst>
          </p:cNvPr>
          <p:cNvSpPr txBox="1"/>
          <p:nvPr/>
        </p:nvSpPr>
        <p:spPr>
          <a:xfrm>
            <a:off x="1796143" y="846291"/>
            <a:ext cx="92528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 err="1"/>
              <a:t>Boxplot</a:t>
            </a:r>
            <a:r>
              <a:rPr lang="es-MX" sz="4400" dirty="0"/>
              <a:t> de Y2 Carga de enfriamiento</a:t>
            </a:r>
            <a:endParaRPr lang="es-CO" sz="4400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297CF03-85C1-C0AE-4DD9-A944F571CB35}"/>
              </a:ext>
            </a:extLst>
          </p:cNvPr>
          <p:cNvSpPr txBox="1"/>
          <p:nvPr/>
        </p:nvSpPr>
        <p:spPr>
          <a:xfrm>
            <a:off x="2067719" y="5484614"/>
            <a:ext cx="8058150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Resume el rango de cargas de enfriamiento requeridas.  </a:t>
            </a:r>
          </a:p>
          <a:p>
            <a:pPr>
              <a:lnSpc>
                <a:spcPts val="2160"/>
              </a:lnSpc>
            </a:pPr>
            <a:r>
              <a:rPr lang="es-MX" sz="2000" dirty="0" err="1"/>
              <a:t>Outliers</a:t>
            </a:r>
            <a:r>
              <a:rPr lang="es-MX" sz="2000" dirty="0"/>
              <a:t> representan edificios especialmente ineficientes.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Fundamental para evaluar el comportamiento térmico.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6934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2394" y="274638"/>
            <a:ext cx="9818120" cy="1338327"/>
            <a:chOff x="-774821" y="0"/>
            <a:chExt cx="12479141" cy="1903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774821" y="182548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MX" sz="4400" dirty="0"/>
                <a:t>Relación entre X1 Compacidad y Y1 Calefacción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87C95296-620E-FAE6-9B15-5EF7CD02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505" y="1612965"/>
            <a:ext cx="4312976" cy="3973009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30A39661-C9C3-32EC-3735-977C25A03C78}"/>
              </a:ext>
            </a:extLst>
          </p:cNvPr>
          <p:cNvSpPr txBox="1"/>
          <p:nvPr/>
        </p:nvSpPr>
        <p:spPr>
          <a:xfrm>
            <a:off x="957377" y="5504599"/>
            <a:ext cx="805815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La gráfica muestra cómo la compacidad del edificio afecta la carga de calefacción.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Edificios más compactos suelen requerir menos energía para calentar.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La tendencia visual indica si hay relación lineal.</a:t>
            </a:r>
            <a:endParaRPr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387235-4290-B481-CFD8-678E9D10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42" y="1306285"/>
            <a:ext cx="3798035" cy="40026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381E5A0-3E3B-1062-B2B2-2A842ED1DE42}"/>
              </a:ext>
            </a:extLst>
          </p:cNvPr>
          <p:cNvSpPr txBox="1"/>
          <p:nvPr/>
        </p:nvSpPr>
        <p:spPr>
          <a:xfrm>
            <a:off x="1360715" y="5227347"/>
            <a:ext cx="79683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Permite observar si edificios compactos también necesitan menos/más enfriamiento.</a:t>
            </a:r>
          </a:p>
          <a:p>
            <a:r>
              <a:rPr lang="es-MX" sz="2000" dirty="0"/>
              <a:t> La nube de puntos muestra el tipo de relación. </a:t>
            </a:r>
          </a:p>
          <a:p>
            <a:r>
              <a:rPr lang="es-MX" sz="2000" dirty="0"/>
              <a:t>Sirve para comparar contra Y1 y evaluar qué efecto tiene la compacidad.</a:t>
            </a:r>
            <a:endParaRPr lang="es-CO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D4A03D2-95FF-D17D-CA49-4EB0E5CEAE05}"/>
              </a:ext>
            </a:extLst>
          </p:cNvPr>
          <p:cNvSpPr txBox="1"/>
          <p:nvPr/>
        </p:nvSpPr>
        <p:spPr>
          <a:xfrm>
            <a:off x="1502228" y="568022"/>
            <a:ext cx="100257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/>
              <a:t>Relación entre X1 Compacidad y Y2 Enfriamiento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2897845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Matriz de correlación (Spearman)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3257" y="5484614"/>
            <a:ext cx="9102612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 dirty="0"/>
          </a:p>
          <a:p>
            <a:pPr>
              <a:lnSpc>
                <a:spcPts val="2160"/>
              </a:lnSpc>
            </a:pPr>
            <a:r>
              <a:rPr lang="es-MX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Muestra las relaciones entre las características estructurales del edificio y las cargas energéticas. </a:t>
            </a:r>
          </a:p>
          <a:p>
            <a:pPr>
              <a:lnSpc>
                <a:spcPts val="2160"/>
              </a:lnSpc>
            </a:pPr>
            <a:r>
              <a:rPr lang="es-MX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Permite identificar cuáles variables (X1–X8) influyen más en Y1 y Y2. </a:t>
            </a:r>
          </a:p>
          <a:p>
            <a:pPr>
              <a:lnSpc>
                <a:spcPts val="2160"/>
              </a:lnSpc>
            </a:pPr>
            <a:r>
              <a:rPr lang="es-MX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 usa para seleccionar las mejores predictoras y evitar multicolinealidad.</a:t>
            </a:r>
            <a:endParaRPr lang="en-US" sz="2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4B7509-4DA7-6822-7510-DB79B38F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26" y="1051114"/>
            <a:ext cx="5554803" cy="47557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07665"/>
            <a:ext cx="9067006" cy="1209973"/>
            <a:chOff x="0" y="-95250"/>
            <a:chExt cx="12895297" cy="1720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2895297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CO" sz="4400" dirty="0"/>
                <a:t>MODELOS DE REGRESIÓN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8342" y="5499582"/>
            <a:ext cx="8545287" cy="112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Compara los valores reales de carga de calefacción con los predichos.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Mientras más cercano a la línea diagonal, mejor el ajuste.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Permite evaluar si la estructura del edificio predice bien la demanda de calefacción.</a:t>
            </a:r>
            <a:endParaRPr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65552C-C9C5-DDF8-DCAF-4DDD42E17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31" y="1251856"/>
            <a:ext cx="7168820" cy="405133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DE2ABD6-AC3A-143D-DC05-1DDC0838D1E2}"/>
              </a:ext>
            </a:extLst>
          </p:cNvPr>
          <p:cNvSpPr txBox="1"/>
          <p:nvPr/>
        </p:nvSpPr>
        <p:spPr>
          <a:xfrm>
            <a:off x="8192296" y="2536078"/>
            <a:ext cx="60960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Predicción de Y1 Calefacción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MX" sz="4400" dirty="0"/>
                <a:t>Predicción de X4 Área del techo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94650" y="5484614"/>
            <a:ext cx="8058150" cy="112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El modelo analiza qué tan predecible es el área del techo con base en otras características.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Si los puntos se alejan mucho de la línea, la variable es difícil de predecir.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Permite saber si X4 está correlacionada con las demás variables.</a:t>
            </a:r>
            <a:endParaRPr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7CF45D6-0564-6398-5BAF-F0328DEE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78" y="1239927"/>
            <a:ext cx="7660022" cy="42970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5562" y="274638"/>
            <a:ext cx="8848894" cy="1411457"/>
            <a:chOff x="-279565" y="0"/>
            <a:chExt cx="11983885" cy="20074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279565" y="286555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MX" sz="4400" dirty="0"/>
                <a:t>Predicción de X2 Área de superficie</a:t>
              </a:r>
            </a:p>
            <a:p>
              <a:pPr algn="ctr">
                <a:lnSpc>
                  <a:spcPts val="5279"/>
                </a:lnSpc>
              </a:pP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79148" y="5454848"/>
            <a:ext cx="805815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2000" dirty="0"/>
              <a:t>Compara valores reales vs predichos del área de superficie. </a:t>
            </a:r>
          </a:p>
          <a:p>
            <a:pPr>
              <a:lnSpc>
                <a:spcPts val="2160"/>
              </a:lnSpc>
            </a:pPr>
            <a:r>
              <a:rPr lang="es-MX" sz="2000" dirty="0"/>
              <a:t>Indica si las otras variables explican adecuadamente el tamaño del edificio.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6E32E4A-C1E2-B0F3-B3BB-0E1C1800D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31" y="1222912"/>
            <a:ext cx="7218353" cy="423193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1994" y="274638"/>
            <a:ext cx="8229600" cy="1457633"/>
            <a:chOff x="0" y="0"/>
            <a:chExt cx="11704320" cy="20730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2229"/>
              <a:ext cx="11704320" cy="17208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PASO 10 – </a:t>
              </a:r>
              <a:r>
                <a:rPr lang="en-US" sz="4400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Pregunta</a:t>
              </a:r>
              <a:r>
                <a:rPr lang="en-US" sz="44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de </a:t>
              </a:r>
              <a:r>
                <a:rPr lang="en-US" sz="4400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investigación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15D684DC-C65D-3C6C-8E71-46452900828F}"/>
              </a:ext>
            </a:extLst>
          </p:cNvPr>
          <p:cNvSpPr txBox="1"/>
          <p:nvPr/>
        </p:nvSpPr>
        <p:spPr>
          <a:xfrm>
            <a:off x="1981994" y="2516101"/>
            <a:ext cx="73369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¿Qué características del edificio influyen más en las cargas de calefacción y enfriamiento?</a:t>
            </a:r>
            <a:endParaRPr lang="es-CO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963B355-E9C3-FEBC-D592-4E00A1CAC572}"/>
              </a:ext>
            </a:extLst>
          </p:cNvPr>
          <p:cNvSpPr txBox="1"/>
          <p:nvPr/>
        </p:nvSpPr>
        <p:spPr>
          <a:xfrm>
            <a:off x="1349828" y="3827057"/>
            <a:ext cx="762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Las variables que más influyen en las cargas energéticas son la compacidad (X1), el área de acristalamiento (X7) y la orientación (X6). Estas características determinan la ganancia o pérdida de calor del edificio, afectando directamente la energía necesaria para calefacción y enfriamiento.</a:t>
            </a:r>
            <a:endParaRPr lang="es-CO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CO" sz="4400" dirty="0"/>
                <a:t>Distribución X2 Área de superficie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67719" y="5484614"/>
            <a:ext cx="8058150" cy="1965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s-MX" sz="1800" dirty="0"/>
              <a:t>Muestra la distribución del área de superficie total del edificio. </a:t>
            </a:r>
          </a:p>
          <a:p>
            <a:pPr>
              <a:lnSpc>
                <a:spcPts val="2160"/>
              </a:lnSpc>
            </a:pPr>
            <a:r>
              <a:rPr lang="es-CO" sz="1800" dirty="0"/>
              <a:t>Permite identificar si predominan edificios grandes o pequeños.</a:t>
            </a:r>
            <a:r>
              <a:rPr lang="es-MX" sz="1800" dirty="0"/>
              <a:t> </a:t>
            </a:r>
          </a:p>
          <a:p>
            <a:pPr>
              <a:lnSpc>
                <a:spcPts val="2160"/>
              </a:lnSpc>
            </a:pPr>
            <a:r>
              <a:rPr lang="es-MX" sz="1800" dirty="0"/>
              <a:t>Esta variable afecta la demanda energética debido al intercambio de calor.</a:t>
            </a:r>
          </a:p>
          <a:p>
            <a:pPr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108A44-2A92-EA59-3ECF-F595FC7B0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199" y="1197430"/>
            <a:ext cx="4270810" cy="42084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CO" sz="4400" dirty="0"/>
                <a:t>Distribución X3 Área de pared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1600" y="5124839"/>
            <a:ext cx="8229601" cy="1143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 dirty="0"/>
          </a:p>
          <a:p>
            <a:pPr>
              <a:lnSpc>
                <a:spcPts val="2160"/>
              </a:lnSpc>
            </a:pPr>
            <a:r>
              <a:rPr lang="es-MX" sz="1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Representa el área total de pared de cada edificio simulado. </a:t>
            </a:r>
          </a:p>
          <a:p>
            <a:pPr>
              <a:lnSpc>
                <a:spcPts val="2160"/>
              </a:lnSpc>
            </a:pPr>
            <a:r>
              <a:rPr lang="es-MX" sz="1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Ayuda a analizar si existen variaciones amplias en la geometría de las fachadas. </a:t>
            </a:r>
          </a:p>
          <a:p>
            <a:pPr>
              <a:lnSpc>
                <a:spcPts val="2160"/>
              </a:lnSpc>
            </a:pPr>
            <a:r>
              <a:rPr lang="es-MX" sz="1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Áreas de pared más grandes suelen aumentar pérdidas térmicas.</a:t>
            </a:r>
            <a:endParaRPr lang="en-US" sz="18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F9B344-0593-9266-0C21-2C5DB887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06" y="1236061"/>
            <a:ext cx="4467634" cy="407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s-CO" sz="4400" dirty="0"/>
                <a:t>Distribución X4 Área del techo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4029" y="5460510"/>
            <a:ext cx="9461840" cy="1118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 dirty="0"/>
          </a:p>
          <a:p>
            <a:pPr>
              <a:lnSpc>
                <a:spcPts val="2160"/>
              </a:lnSpc>
            </a:pPr>
            <a:r>
              <a:rPr lang="es-MX" sz="1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Describe el tamaño del techo del edificio. </a:t>
            </a:r>
          </a:p>
          <a:p>
            <a:pPr>
              <a:lnSpc>
                <a:spcPts val="2160"/>
              </a:lnSpc>
            </a:pPr>
            <a:r>
              <a:rPr lang="es-MX" sz="1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Edificios con techos más grandes pueden perder o ganar calor más rápido. </a:t>
            </a:r>
          </a:p>
          <a:p>
            <a:pPr>
              <a:lnSpc>
                <a:spcPts val="2160"/>
              </a:lnSpc>
            </a:pPr>
            <a:r>
              <a:rPr lang="es-MX" sz="1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La distribución permite identificar si hay predominio de estructuras amplias.</a:t>
            </a:r>
            <a:endParaRPr lang="en-US" sz="18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FA51CF-6421-2BA8-02B6-832FB6CD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84" y="1300994"/>
            <a:ext cx="4749679" cy="42560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C1A770-F4F7-0CE1-A5BE-0D580661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383" y="1443518"/>
            <a:ext cx="4334875" cy="38894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03F55D1-D9FE-D041-D978-178204AF0F5C}"/>
              </a:ext>
            </a:extLst>
          </p:cNvPr>
          <p:cNvSpPr txBox="1"/>
          <p:nvPr/>
        </p:nvSpPr>
        <p:spPr>
          <a:xfrm>
            <a:off x="1136376" y="5348665"/>
            <a:ext cx="80445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/>
              <a:t>X5 es la altura total del edificio. </a:t>
            </a:r>
          </a:p>
          <a:p>
            <a:r>
              <a:rPr lang="es-CO" sz="2000" dirty="0"/>
              <a:t>Muestra la frecuencia de edificaciones más bajas o más altas. </a:t>
            </a:r>
          </a:p>
          <a:p>
            <a:r>
              <a:rPr lang="es-CO" sz="2000" dirty="0"/>
              <a:t>La altura influye en la ventilación natural y el volumen de aire a climatizar.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08439A-AB29-6984-90FF-F11E3A632CBB}"/>
              </a:ext>
            </a:extLst>
          </p:cNvPr>
          <p:cNvSpPr txBox="1"/>
          <p:nvPr/>
        </p:nvSpPr>
        <p:spPr>
          <a:xfrm>
            <a:off x="2634342" y="692479"/>
            <a:ext cx="6955971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279"/>
              </a:lnSpc>
            </a:pPr>
            <a:r>
              <a:rPr lang="es-CO" sz="4400" dirty="0"/>
              <a:t>Distribución X5 Altura total</a:t>
            </a:r>
            <a:endParaRPr lang="en-US" sz="4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426207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F2B9AA-CD38-EA72-A73A-47C1F994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36" y="1718386"/>
            <a:ext cx="3630690" cy="342122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C5E4A8F-6614-032A-2CEA-6DA812E49C46}"/>
              </a:ext>
            </a:extLst>
          </p:cNvPr>
          <p:cNvSpPr txBox="1"/>
          <p:nvPr/>
        </p:nvSpPr>
        <p:spPr>
          <a:xfrm>
            <a:off x="1119038" y="5450434"/>
            <a:ext cx="8164285" cy="1056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La variable X6 define la orientación cardinal del edificio (0–3). </a:t>
            </a:r>
          </a:p>
          <a:p>
            <a:r>
              <a:rPr lang="es-MX" sz="2000" dirty="0"/>
              <a:t>Permite ver cuántos edificios miran al norte, sur, este o oeste. </a:t>
            </a:r>
          </a:p>
          <a:p>
            <a:r>
              <a:rPr lang="es-MX" sz="2000" dirty="0"/>
              <a:t>La orientación influye directamente en la radiación solar recibida</a:t>
            </a:r>
            <a:r>
              <a:rPr lang="es-MX" dirty="0"/>
              <a:t>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235179-78D6-4AD8-188C-B52FD43B7789}"/>
              </a:ext>
            </a:extLst>
          </p:cNvPr>
          <p:cNvSpPr txBox="1"/>
          <p:nvPr/>
        </p:nvSpPr>
        <p:spPr>
          <a:xfrm>
            <a:off x="2525485" y="724237"/>
            <a:ext cx="6509658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279"/>
              </a:lnSpc>
            </a:pPr>
            <a:r>
              <a:rPr lang="es-CO" sz="4400" dirty="0"/>
              <a:t>Distribución X6 Orientación</a:t>
            </a:r>
            <a:endParaRPr lang="en-US" sz="4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232654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47584D-4210-D429-3159-36809334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28" y="1486672"/>
            <a:ext cx="3862016" cy="37160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14C017A-67DD-4697-D418-0C34B495F039}"/>
              </a:ext>
            </a:extLst>
          </p:cNvPr>
          <p:cNvSpPr txBox="1"/>
          <p:nvPr/>
        </p:nvSpPr>
        <p:spPr>
          <a:xfrm>
            <a:off x="1197428" y="5428662"/>
            <a:ext cx="79574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Representa el porcentaje o área total de ventanas del edificio. </a:t>
            </a:r>
          </a:p>
          <a:p>
            <a:r>
              <a:rPr lang="es-MX" sz="2000" dirty="0"/>
              <a:t>Un mayor acristalamiento puede aumentar la ganancia solar. </a:t>
            </a:r>
          </a:p>
          <a:p>
            <a:r>
              <a:rPr lang="es-MX" sz="2000" dirty="0"/>
              <a:t>Es clave para evaluar demanda de calefacción y enfriamiento.</a:t>
            </a:r>
            <a:endParaRPr lang="es-CO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142098-4206-7C4E-0389-148730B4DE92}"/>
              </a:ext>
            </a:extLst>
          </p:cNvPr>
          <p:cNvSpPr txBox="1"/>
          <p:nvPr/>
        </p:nvSpPr>
        <p:spPr>
          <a:xfrm>
            <a:off x="1055914" y="735633"/>
            <a:ext cx="9622971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279"/>
              </a:lnSpc>
            </a:pPr>
            <a:r>
              <a:rPr lang="es-CO" sz="4400" dirty="0"/>
              <a:t>Distribución X7 Área de acristalamiento</a:t>
            </a:r>
            <a:endParaRPr lang="en-US" sz="4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227064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A13E8A-1EA6-E883-53F2-7BE73DFF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80" y="1761658"/>
            <a:ext cx="3803973" cy="35146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1EF274-3407-FCC5-CD36-07E39147D0A9}"/>
              </a:ext>
            </a:extLst>
          </p:cNvPr>
          <p:cNvSpPr txBox="1"/>
          <p:nvPr/>
        </p:nvSpPr>
        <p:spPr>
          <a:xfrm>
            <a:off x="979715" y="5276263"/>
            <a:ext cx="85017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Indica cómo están distribuidas las ventanas en la fachada. </a:t>
            </a:r>
          </a:p>
          <a:p>
            <a:r>
              <a:rPr lang="es-MX" sz="2000" dirty="0"/>
              <a:t>Permite identificar las configuraciones más comunes. </a:t>
            </a:r>
          </a:p>
          <a:p>
            <a:r>
              <a:rPr lang="es-MX" sz="2000" dirty="0"/>
              <a:t>La distribución influye en la eficiencia térmica al recibir más/menos radiación.</a:t>
            </a:r>
            <a:endParaRPr lang="es-CO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B8C847-CC0E-73AB-FD61-05B8C6DEF4A6}"/>
              </a:ext>
            </a:extLst>
          </p:cNvPr>
          <p:cNvSpPr txBox="1"/>
          <p:nvPr/>
        </p:nvSpPr>
        <p:spPr>
          <a:xfrm>
            <a:off x="304800" y="745995"/>
            <a:ext cx="11212286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279"/>
              </a:lnSpc>
            </a:pPr>
            <a:r>
              <a:rPr lang="es-MX" sz="4400" dirty="0"/>
              <a:t>Distribución del área de acristalamiento</a:t>
            </a:r>
            <a:endParaRPr lang="en-US" sz="4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24616161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1050</Words>
  <Application>Microsoft Office PowerPoint</Application>
  <PresentationFormat>Personalizado</PresentationFormat>
  <Paragraphs>112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1" baseType="lpstr">
      <vt:lpstr>Arial</vt:lpstr>
      <vt:lpstr>Calibri (MS)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juan diego trujillo bonilla</cp:lastModifiedBy>
  <cp:revision>61</cp:revision>
  <dcterms:created xsi:type="dcterms:W3CDTF">2020-08-21T13:03:05Z</dcterms:created>
  <dcterms:modified xsi:type="dcterms:W3CDTF">2025-11-13T04:16:33Z</dcterms:modified>
</cp:coreProperties>
</file>